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9" r:id="rId4"/>
    <p:sldId id="258" r:id="rId5"/>
    <p:sldId id="261" r:id="rId6"/>
    <p:sldId id="262" r:id="rId7"/>
    <p:sldId id="260" r:id="rId8"/>
    <p:sldId id="263" r:id="rId9"/>
    <p:sldId id="266" r:id="rId10"/>
    <p:sldId id="268" r:id="rId11"/>
    <p:sldId id="257" r:id="rId12"/>
    <p:sldId id="269" r:id="rId13"/>
    <p:sldId id="264" r:id="rId14"/>
    <p:sldId id="341" r:id="rId15"/>
    <p:sldId id="338" r:id="rId16"/>
    <p:sldId id="26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6A9D0-FCFB-4DFF-8E20-61CA1925EED2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A643D-0ED6-42FC-B34B-5409EEBEA9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1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B413F6AC-F86F-CDC7-D757-B7A645FC625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7988" y="695325"/>
            <a:ext cx="6175375" cy="3473450"/>
          </a:xfrm>
          <a:ln>
            <a:miter lim="800000"/>
          </a:ln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4DFED985-E3DD-AAEC-6A3B-E1A7D96894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pt-BR" altLang="en-US"/>
              <a:t>Deixar mais didático</a:t>
            </a:r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F16B9E38-3808-76E8-32D8-DBCE56684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D7683C-C0BC-42EE-8DD0-7386DEA0AD91}" type="slidenum">
              <a:rPr altLang="en-US" sz="1200" smtClean="0">
                <a:solidFill>
                  <a:srgbClr val="2D2E2D"/>
                </a:solidFill>
                <a:latin typeface="Arial" panose="020B0604020202020204" pitchFamily="34" charset="0"/>
              </a:rPr>
              <a:pPr/>
              <a:t>2</a:t>
            </a:fld>
            <a:endParaRPr lang="pt-BR" altLang="en-US" sz="1200">
              <a:solidFill>
                <a:srgbClr val="2D2E2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8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D5CF4-78C2-A900-5053-024F0BEE2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1D2961-29CC-D15F-724F-0B8F60CD1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019CD-9A9C-4217-C2DF-A11FAFB7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D8A551-E435-91EA-3B16-F43775CB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F9D9AA-9CDC-5551-30CE-9263CD42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A5AFF-3F0C-4B1B-CF7B-25EEED9A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5C7C76-BB95-844A-2C3D-30B9C5AB7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24F2BE-2B22-998D-312B-67887545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A625B-A204-85A0-EFD3-DE4BBEFF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4B7521-C393-7D4C-BAC5-8AE7C023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53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167BB4-C486-CED2-FD86-1A779F611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0589B3-0E32-9E83-18A8-1A8FA9195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93272-0860-30A1-DC44-0A5500A5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961283-1133-613B-C1B2-F42D5683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A88341-AC6F-DE4C-E4FA-425FBC69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8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1A664-ABAC-971F-145C-274520E9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8106A0-CE3F-2161-5CF6-E57600475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F6505-BF0E-9F84-0012-9D7DC869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230812-74A4-E7D0-F8C8-A63F8AA0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54B3E9-9603-D821-B59F-F18FBFEF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60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4A6F-0D3D-A157-BFF3-32F9A547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FC123F-1820-05CA-1B5E-84BD12078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A3F39E-5D3D-D21C-4D33-E915175F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67A60C-091C-8B8C-C375-296A73E6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F8EBE3-8B50-6ACD-FC26-52F22AC8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80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B4082-9850-FD24-5FAE-5B5B6187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53C588-7D64-9AF3-DA4A-27606112E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E2E1B9-1681-CC58-7A93-999768F42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E468F1-C09D-6A90-0EC8-78B63CF1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8B00AF-166A-08D1-55C4-F7EDAE25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BBC456-FA71-DC01-9A42-C80CBB5B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2EB88-41D8-7D6B-C652-39D38979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CE4F5F-F746-69A6-E057-20F8583A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7531AC-49E7-EAB4-DDE4-9B09FA59B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9A47EA-8FC6-9FB9-7954-0D261E739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8A7FD72-999C-C4F3-7214-E61EA6B93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21579E-2942-C53E-F3E6-34045A81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FDDB06-13E1-2561-E581-6014F176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F86F55-C479-A837-7569-F723EB2B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61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5544C-2CA8-59E0-0331-B7A2684D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610388-82DC-BE77-365F-39977D2A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3A32127-2034-21AA-D475-190A8C33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A214DA-63EC-C2EA-3D06-FBB5CA7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97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90574D-C6C0-DD92-08F9-1A50C7B8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DEF7B4-FC22-794D-45FC-C997F7AF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2BFD56-0DD8-185D-FE0D-90A604B9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93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5B361-7027-012C-006B-900AE1DD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CB03EE-412F-5BDA-38BB-57B1C323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BF15A9-2EB7-3355-FA61-75CF26118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B5265B-9DC3-EF35-E9B4-9EFA8323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AFAC98-CA02-6231-6ACF-E97937B1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9B5861-5556-F609-55F7-B18FDB0E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30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5B56C-BCC4-A25F-FDB8-75E8EB96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6AE77C7-7388-D0C6-8354-158C8662A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143754-A0C9-D87D-07DA-E84BADE4A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34DB86-3997-AA70-CBDC-2FFB933D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8845DC-00FB-7406-A186-8E099132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000836-13C6-E75A-E2CE-15BD9696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23320E-976B-4E31-94B3-C3311D69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BE71E2-186F-CF91-3987-960DFA314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9006D3-5E54-1238-CDE6-4394754FE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4C660-75E7-4004-AE1C-CFFAA77686E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DEC524-8E80-F52A-8CFA-DEFC53B7D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4D6C61-CE37-C5B9-5BD1-D1411E3C0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1100-BEB5-4EE0-B519-659072831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iap.org.br/index.php/noticias/agencia-diap/91943-eleicoes-municipais-2024-orientacao-a-eleitores-e-candidato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FD0E9-D433-B946-56BA-7089221D7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850" y="19502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Reconfigurações no mundo do trabalho e as novas realidades das lutas sindicais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FE1B76-8408-6D4E-D980-61FB43282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111" y="4738943"/>
            <a:ext cx="9144000" cy="1655762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400" dirty="0" err="1"/>
              <a:t>Neuriberg</a:t>
            </a:r>
            <a:r>
              <a:rPr lang="pt-BR" sz="2400" dirty="0"/>
              <a:t> Dias – Analista Político e Diretor de Documentação do Departamento Intersindical de Assessoria Parlamentar (DIAP)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21/08/2024 – Fórum Permanente em Defesa do Serviço Público</a:t>
            </a:r>
          </a:p>
        </p:txBody>
      </p:sp>
      <p:pic>
        <p:nvPicPr>
          <p:cNvPr id="4" name="Imagem 3" descr="PORTAL DA CSPB | DIAP:Renda em 2017 cresceu menos que o ...">
            <a:extLst>
              <a:ext uri="{FF2B5EF4-FFF2-40B4-BE49-F238E27FC236}">
                <a16:creationId xmlns:a16="http://schemas.microsoft.com/office/drawing/2014/main" id="{D10D9E7A-8C66-CDAF-02ED-50951AB81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09" y="627077"/>
            <a:ext cx="2231004" cy="1044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47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2B4B7-1401-A0D8-7A15-95EBAE97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Agenda dos trabalhadores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4F5F67-DABF-4016-84E3-29DF6DFF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561406" cy="497292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pt-BR" sz="1600" dirty="0"/>
              <a:t>1) regulamentação do trabalho em aplicativo/plataforma. Tendência: dificuldade de consenso na proposta; Congresso deve acatar pleitos do setor privado durante a tramitação;</a:t>
            </a:r>
          </a:p>
          <a:p>
            <a:pPr marL="0" indent="0" algn="l">
              <a:buNone/>
            </a:pPr>
            <a:r>
              <a:rPr lang="pt-BR" sz="1600" dirty="0"/>
              <a:t>2) fortalecimento da negociação coletiva no setor público e privado. Tendência: consenso no governo, mas dependerá do ambiente no Legislativo. Alguns pontos encontram resistência da bancada empresarial e as frentes parlamentares.</a:t>
            </a:r>
          </a:p>
          <a:p>
            <a:pPr marL="0" indent="0" algn="l">
              <a:buNone/>
            </a:pPr>
            <a:r>
              <a:rPr lang="pt-BR" sz="1600" dirty="0"/>
              <a:t>3) transformação do Estado - reestruturação de carreiras de Estado. Tendência: divergências nas categorias e governo. O cumprimento de metas de déficit dificultará a implementação da agenda de reivindicação das categorias.</a:t>
            </a:r>
          </a:p>
          <a:p>
            <a:pPr marL="0" indent="0" algn="l">
              <a:buNone/>
            </a:pPr>
            <a:r>
              <a:rPr lang="pt-BR" sz="1600" dirty="0"/>
              <a:t>4) reposição salarial e de pessoal na Administração Pública (mesa de negociação e Concurso Nacional Unificado). Tendência: governo lançou o primeiro concurso para reestruturação do Estado. Mas o cumprimento de metas de déficit dificultará negociações salariais.</a:t>
            </a:r>
          </a:p>
          <a:p>
            <a:pPr marL="0" indent="0" algn="l">
              <a:buNone/>
            </a:pPr>
            <a:r>
              <a:rPr lang="pt-BR" sz="1600" dirty="0"/>
              <a:t>5) Reforma Administrativa em tramitação (PEC 32/20). Tendência: mobilização na Câmara para votar a proposta pronta para a pauta do plenário, em primeiro turno. Governo deve encaminhar medidas infraconstitucionais para construir a Reforma Administrativa com outro viés.</a:t>
            </a:r>
          </a:p>
          <a:p>
            <a:pPr marL="0" indent="0" algn="l">
              <a:buNone/>
            </a:pPr>
            <a:r>
              <a:rPr lang="pt-BR" sz="1600" dirty="0"/>
              <a:t>6) empresas públicas. Tendência: elaboração de proposta alternativa na mesa de negociação instalada no Ministério da Gestão e Inovação para garantir liberdade de negociação coletiva e revogação da CGPAR 42 (Comissão Interministerial de Governança Corporativa e de Administração de Participações Societárias da União 42), de 2022.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443C4-0D50-74A5-64A3-1E2F2E164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86" y="1027906"/>
            <a:ext cx="4234376" cy="52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07FF6-38A8-2966-0A46-04702F1B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Desafios permanentes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F4576-465C-4ED2-F4BD-3F0DB073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50784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Herança social, econômica e política;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Governo amarrado – Orçamento e indicações;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Frente ampla partidária - conflitos permanentes para mediação (divergência em determinadas agendas);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Marcos regulatórios - reformas de estado feitas nos últimos governos;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Legislativo independente, empoderado e protagonista;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Fragmentação política - exige muita capacidade de articulação para minimizar riscos, conflito intrapartidário, postulantes a cargos presidenciais no futuro;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Base de apoio do governo conta com 130 parlamentares, sendo a grande maioria de partidos independentes;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Agenda positiva x agenda de costumes e de polarização; 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b="1" dirty="0"/>
              <a:t>Eleger bancada de sindicalistas para melhorar a correlação de forças no Congresso Nacional. Essa mudança começa agora nas eleições municipais.</a:t>
            </a:r>
          </a:p>
        </p:txBody>
      </p:sp>
    </p:spTree>
    <p:extLst>
      <p:ext uri="{BB962C8B-B14F-4D97-AF65-F5344CB8AC3E}">
        <p14:creationId xmlns:p14="http://schemas.microsoft.com/office/powerpoint/2010/main" val="159661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3E28D-B46B-5815-7611-7D5CDB6F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74"/>
            <a:ext cx="10515600" cy="1325563"/>
          </a:xfrm>
        </p:spPr>
        <p:txBody>
          <a:bodyPr/>
          <a:lstStyle/>
          <a:p>
            <a:r>
              <a:rPr lang="pt-BR" b="1" dirty="0"/>
              <a:t>Eleições municipais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03F7BB-08BC-39F1-9247-A1B3FFB5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024"/>
            <a:ext cx="10515600" cy="5341889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1600" dirty="0"/>
              <a:t>Definirá o futuro do Estado e a correlação de forças nas próximas eleições gerais;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O voto vai a) fortalecer o Estado e democracia ou b) enfraquecer e voltar o risco de desmonte do estado e antidemocrático;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Polarização continua da disputa de 2022 pavimentada por pautas conservadoras;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Mas será menor. Eleitor quer voto de segurança: candidatos em mandato e/ou histórico conhecido;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Domínio de partidos de centro a direita é esperado diante do cenário político atual;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Partidos com maiores bancadas federais que possuem mais recursos do fundo partidário e eleitoral e com mais tempo de TV e Rádio atraem candidatos competitivos;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Candidatos no mandato tem vantagens em relação aos novatos e inexperientes;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Disputa acirrada no nordeste entre grupos de apoio a Lula e Bolsonaro, ambos os partidos, destacaram quadros para centralizar as articulações de candidaturas e palanques;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Além do PT e PL, o PP, Republicanos e União Brasil, PSD e MDB vão travar as disputas majoritárias e proporcionais;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Novas lentes: apoio do Executivo versus apoio de deputados e senadores (emendas individuais e de relator) - descolamento;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Redes sociais cada vez mais forte nas campanhas. Mas muito poluídas que exigirá enfrentar a desinformação e o uso de inteligência artificial;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Candidatos devem investir em formação, análise de dados, conhecimento sobre a realidade local e relacionar com a nacional para apresentar propostas firmes ao eleitorado;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Definir uma plataforma de candidatos e apoiar nomes comprometidos com os trabalhadores e trabalhadoras;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Impactos das novas regras eleitorais nas eleições municipais (novo cálculo das sobras, novo limite de registro de candidatos, dentre outras).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7025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C8051-4B91-C1A3-D225-499EB58E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 indispensáveis para os candidatos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E2AFA0-24E8-4902-2FA2-675EC207C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Tentar, apreender, tentar, apreender....até vencer!</a:t>
            </a: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</a:rPr>
              <a:t>1) Dedicação total do candidato. Para isso ter o apoio da família e amigos;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</a:rPr>
              <a:t>2) Estruturar a campanha: pessoal, financiamento, gestão, comunicação e propostas;</a:t>
            </a:r>
          </a:p>
          <a:p>
            <a:pPr marL="0" indent="0">
              <a:buNone/>
            </a:pPr>
            <a:r>
              <a:rPr lang="pt-BR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3) Criar redes e preparar multiplicadores da campanha;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</a:rPr>
              <a:t>4) Dominar as regras do jogo eleitoral e politico; e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</a:rPr>
              <a:t>5) Conhecer os concorrentes e eleitores.</a:t>
            </a: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912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A8CB-B739-BAD8-E9FE-E53AC08C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 indispensáveis para eleitores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FED6E3-B8B0-B937-6C55-F65C36E4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Informação sobre o histórico dos candidatos e partidos;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Compreender as funções de um vereador e prefeito eleito;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Análise crítica da mídia e propaganda por meio de anúncios, notícias e debates;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Denunciar abusos dos partidos e candidatos sobre disseminação de desinformação, compra de votos, e seus diversos crimes eleitorais;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Participar ou assistir a debates, fóruns e outras discussões sobre os candidatos;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Consulta a fontes diversas para decidir o voto.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72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ilha eleicoes 24 dentro">
            <a:hlinkClick r:id="rId2"/>
            <a:extLst>
              <a:ext uri="{FF2B5EF4-FFF2-40B4-BE49-F238E27FC236}">
                <a16:creationId xmlns:a16="http://schemas.microsoft.com/office/drawing/2014/main" id="{1A3E4815-0057-765B-249C-05775179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"/>
            <a:ext cx="12192000" cy="68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3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28ED2-44A6-B151-3B0D-82891A08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9" y="361544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Obrigado!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EF55F8-D3CF-5C15-7CEE-EDB0873D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1008"/>
            <a:ext cx="10515600" cy="96742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neuriberg@diap.org.br</a:t>
            </a:r>
          </a:p>
        </p:txBody>
      </p:sp>
      <p:pic>
        <p:nvPicPr>
          <p:cNvPr id="4" name="Imagem 3" descr="PORTAL DA CSPB | DIAP:Renda em 2017 cresceu menos que o ...">
            <a:extLst>
              <a:ext uri="{FF2B5EF4-FFF2-40B4-BE49-F238E27FC236}">
                <a16:creationId xmlns:a16="http://schemas.microsoft.com/office/drawing/2014/main" id="{6649AED2-ED5B-EB86-4488-0A636A52D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44" y="1916993"/>
            <a:ext cx="3349112" cy="156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44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210A89A6-39B9-3834-E1C1-E90597EF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87363"/>
            <a:ext cx="6858000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0FF716-F752-A3B8-5E3C-AEFCCE5F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3" y="133350"/>
            <a:ext cx="2806700" cy="1130300"/>
          </a:xfrm>
        </p:spPr>
        <p:txBody>
          <a:bodyPr anchor="ctr"/>
          <a:lstStyle/>
          <a:p>
            <a:pPr algn="ctr" eaLnBrk="1" fontAlgn="auto" hangingPunct="1">
              <a:defRPr/>
            </a:pPr>
            <a:r>
              <a:rPr lang="pt-BR" sz="4400" noProof="1">
                <a:solidFill>
                  <a:srgbClr val="002060"/>
                </a:solidFill>
                <a:latin typeface="Arial Black" panose="020B0A04020102020204" pitchFamily="34" charset="0"/>
              </a:rPr>
              <a:t>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41DA3D-E110-2E4A-F2E3-D77496BEB157}"/>
              </a:ext>
            </a:extLst>
          </p:cNvPr>
          <p:cNvSpPr txBox="1"/>
          <p:nvPr/>
        </p:nvSpPr>
        <p:spPr>
          <a:xfrm>
            <a:off x="4596665" y="112359"/>
            <a:ext cx="399415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D2E2D"/>
                </a:solidFill>
                <a:latin typeface="Arial" panose="020B0604020202020204"/>
              </a:rPr>
              <a:t>Teto de Gastos – EC 95/2016 e 109/2021</a:t>
            </a:r>
            <a:endParaRPr lang="pt-BR" sz="2400" dirty="0">
              <a:solidFill>
                <a:srgbClr val="2D2E2D"/>
              </a:solidFill>
              <a:latin typeface="Arial" panose="020B0604020202020204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13B947-259D-D0A8-404F-7375D0413C0E}"/>
              </a:ext>
            </a:extLst>
          </p:cNvPr>
          <p:cNvSpPr txBox="1"/>
          <p:nvPr/>
        </p:nvSpPr>
        <p:spPr>
          <a:xfrm>
            <a:off x="377825" y="3715679"/>
            <a:ext cx="338772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D2E2D"/>
                </a:solidFill>
                <a:latin typeface="Arial" panose="020B0604020202020204"/>
              </a:rPr>
              <a:t>Reforma da Previdência – EC 103/2019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FF7953-DD57-4EC7-80EA-2A80D6BB9E5E}"/>
              </a:ext>
            </a:extLst>
          </p:cNvPr>
          <p:cNvSpPr txBox="1"/>
          <p:nvPr/>
        </p:nvSpPr>
        <p:spPr>
          <a:xfrm>
            <a:off x="188355" y="1392634"/>
            <a:ext cx="349091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D2E2D"/>
                </a:solidFill>
                <a:latin typeface="Arial" panose="020B0604020202020204"/>
              </a:rPr>
              <a:t>Reforma Trabalhista – Lei 13.467/2017</a:t>
            </a:r>
            <a:endParaRPr lang="pt-BR" dirty="0">
              <a:solidFill>
                <a:srgbClr val="2D2E2D"/>
              </a:solidFill>
              <a:latin typeface="Arial" panose="020B0604020202020204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FD6752-D851-91C2-A153-00860D63432F}"/>
              </a:ext>
            </a:extLst>
          </p:cNvPr>
          <p:cNvSpPr txBox="1"/>
          <p:nvPr/>
        </p:nvSpPr>
        <p:spPr>
          <a:xfrm>
            <a:off x="142085" y="2551113"/>
            <a:ext cx="34163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D2E2D"/>
                </a:solidFill>
                <a:latin typeface="Arial" panose="020B0604020202020204"/>
              </a:rPr>
              <a:t>Terceirização – Lei 13.429/2017</a:t>
            </a:r>
            <a:endParaRPr lang="pt-BR" b="1" dirty="0">
              <a:solidFill>
                <a:srgbClr val="2D2E2D"/>
              </a:solidFill>
              <a:latin typeface="Arial" panose="020B0604020202020204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A766AF-430E-25C3-A101-EB0225746FEE}"/>
              </a:ext>
            </a:extLst>
          </p:cNvPr>
          <p:cNvSpPr txBox="1"/>
          <p:nvPr/>
        </p:nvSpPr>
        <p:spPr>
          <a:xfrm>
            <a:off x="3967163" y="2932113"/>
            <a:ext cx="1912146" cy="2246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Disputa pelo recursos públicos e reduzir o tamanho do Estado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DA76BD-24C5-0FC2-4E05-FD586209B014}"/>
              </a:ext>
            </a:extLst>
          </p:cNvPr>
          <p:cNvSpPr txBox="1"/>
          <p:nvPr/>
        </p:nvSpPr>
        <p:spPr>
          <a:xfrm>
            <a:off x="8775701" y="792469"/>
            <a:ext cx="3175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D2E2D"/>
                </a:solidFill>
                <a:latin typeface="Arial" panose="020B0604020202020204"/>
              </a:rPr>
              <a:t>Liberdade Econômica – Lei 13.874/2019</a:t>
            </a:r>
            <a:endParaRPr lang="pt-BR" dirty="0">
              <a:solidFill>
                <a:srgbClr val="2D2E2D"/>
              </a:solidFill>
              <a:latin typeface="Arial" panose="020B0604020202020204"/>
            </a:endParaRPr>
          </a:p>
        </p:txBody>
      </p:sp>
      <p:sp>
        <p:nvSpPr>
          <p:cNvPr id="20490" name="Retângulo 10">
            <a:extLst>
              <a:ext uri="{FF2B5EF4-FFF2-40B4-BE49-F238E27FC236}">
                <a16:creationId xmlns:a16="http://schemas.microsoft.com/office/drawing/2014/main" id="{9C2E373A-C836-5319-162B-66C7F811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189288"/>
            <a:ext cx="2652713" cy="132238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altLang="en-US" sz="2000" b="1" dirty="0"/>
              <a:t>Desregulamentação do trabalho e dos direitos sociais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B6C7E3-4EFA-C780-A8B7-E1941939694E}"/>
              </a:ext>
            </a:extLst>
          </p:cNvPr>
          <p:cNvSpPr txBox="1"/>
          <p:nvPr/>
        </p:nvSpPr>
        <p:spPr>
          <a:xfrm>
            <a:off x="3967957" y="1997568"/>
            <a:ext cx="4392612" cy="708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Mudança estrutural na base econômica e tecnológica</a:t>
            </a:r>
          </a:p>
        </p:txBody>
      </p:sp>
      <p:sp>
        <p:nvSpPr>
          <p:cNvPr id="20492" name="Espaço Reservado para Número de Slide 14">
            <a:extLst>
              <a:ext uri="{FF2B5EF4-FFF2-40B4-BE49-F238E27FC236}">
                <a16:creationId xmlns:a16="http://schemas.microsoft.com/office/drawing/2014/main" id="{07C8EE83-C821-82AF-E16A-A043049CF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3B67ADF-C5D7-4407-85C3-F11C55B68839}" type="slidenum">
              <a:rPr altLang="en-US" smtClean="0">
                <a:solidFill>
                  <a:srgbClr val="A7A399"/>
                </a:solidFill>
              </a:rPr>
              <a:pPr/>
              <a:t>2</a:t>
            </a:fld>
            <a:endParaRPr lang="pt-BR" altLang="en-US">
              <a:solidFill>
                <a:srgbClr val="A7A399"/>
              </a:solidFill>
            </a:endParaRPr>
          </a:p>
        </p:txBody>
      </p:sp>
      <p:sp>
        <p:nvSpPr>
          <p:cNvPr id="20493" name="CaixaDeTexto 2">
            <a:extLst>
              <a:ext uri="{FF2B5EF4-FFF2-40B4-BE49-F238E27FC236}">
                <a16:creationId xmlns:a16="http://schemas.microsoft.com/office/drawing/2014/main" id="{6668E02E-80BA-D964-C1D0-C98A0FBD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538" y="5275708"/>
            <a:ext cx="3813699" cy="831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2D2E2D"/>
                </a:solidFill>
                <a:latin typeface="Arial" panose="020B0604020202020204" pitchFamily="34" charset="0"/>
              </a:rPr>
              <a:t>Reforma do Estado</a:t>
            </a:r>
          </a:p>
          <a:p>
            <a:pPr algn="ctr" eaLnBrk="1" hangingPunct="1"/>
            <a:r>
              <a:rPr lang="pt-BR" altLang="pt-BR" sz="2400" b="1" noProof="1">
                <a:solidFill>
                  <a:srgbClr val="2D2E2D"/>
                </a:solidFill>
                <a:latin typeface="Arial" panose="020B0604020202020204" pitchFamily="34" charset="0"/>
              </a:rPr>
              <a:t>Brasileiro?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E58A43-9344-95F8-52A4-7A6064CACF85}"/>
              </a:ext>
            </a:extLst>
          </p:cNvPr>
          <p:cNvSpPr txBox="1"/>
          <p:nvPr/>
        </p:nvSpPr>
        <p:spPr>
          <a:xfrm>
            <a:off x="8906757" y="3868459"/>
            <a:ext cx="2962275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D2E2D"/>
                </a:solidFill>
                <a:latin typeface="Arial" panose="020B0604020202020204"/>
                <a:sym typeface="+mn-ea"/>
              </a:rPr>
              <a:t>Lei das Estatais - Programa de desinvestimento e privatizações</a:t>
            </a:r>
          </a:p>
        </p:txBody>
      </p:sp>
      <p:sp>
        <p:nvSpPr>
          <p:cNvPr id="20496" name="Retângulo 10">
            <a:extLst>
              <a:ext uri="{FF2B5EF4-FFF2-40B4-BE49-F238E27FC236}">
                <a16:creationId xmlns:a16="http://schemas.microsoft.com/office/drawing/2014/main" id="{97D8CCB0-C8AA-DCEF-B5B4-6B0E13D37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7" y="6286410"/>
            <a:ext cx="5497688" cy="40011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pt-BR" altLang="en-US" sz="2000" b="1" dirty="0"/>
              <a:t>Governo Lula?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AB94017-6207-A461-03C1-3AF1CF57F1C3}"/>
              </a:ext>
            </a:extLst>
          </p:cNvPr>
          <p:cNvSpPr txBox="1"/>
          <p:nvPr/>
        </p:nvSpPr>
        <p:spPr>
          <a:xfrm>
            <a:off x="377825" y="5451947"/>
            <a:ext cx="4222749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D2E2D"/>
                </a:solidFill>
                <a:latin typeface="Arial" panose="020B0604020202020204"/>
              </a:rPr>
              <a:t>Reforma Administrativa – PEC 32/2020?</a:t>
            </a:r>
            <a:endParaRPr lang="pt-BR" b="1" dirty="0">
              <a:solidFill>
                <a:srgbClr val="2D2E2D"/>
              </a:solidFill>
              <a:latin typeface="Arial" panose="020B060402020202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AF29E8B-FD34-75E3-4BFE-9B766BACAC96}"/>
              </a:ext>
            </a:extLst>
          </p:cNvPr>
          <p:cNvSpPr txBox="1"/>
          <p:nvPr/>
        </p:nvSpPr>
        <p:spPr>
          <a:xfrm>
            <a:off x="8688767" y="2444957"/>
            <a:ext cx="31750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D2E2D"/>
                </a:solidFill>
                <a:latin typeface="Arial" panose="020B0604020202020204"/>
              </a:rPr>
              <a:t>Marcos regulatórios setoriais</a:t>
            </a:r>
            <a:endParaRPr lang="pt-BR" dirty="0">
              <a:solidFill>
                <a:srgbClr val="2D2E2D"/>
              </a:solidFill>
              <a:latin typeface="Arial" panose="020B060402020202020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ED4A19-A359-4ECD-5F1F-5774165BE871}"/>
              </a:ext>
            </a:extLst>
          </p:cNvPr>
          <p:cNvSpPr txBox="1"/>
          <p:nvPr/>
        </p:nvSpPr>
        <p:spPr>
          <a:xfrm>
            <a:off x="4518585" y="1030038"/>
            <a:ext cx="399415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2D2E2D"/>
                </a:solidFill>
                <a:latin typeface="Arial" panose="020B0604020202020204"/>
              </a:rPr>
              <a:t>Arcabouço Fiscal – Lei Complementar 200/2023</a:t>
            </a:r>
            <a:endParaRPr lang="pt-BR" sz="2400" dirty="0">
              <a:solidFill>
                <a:srgbClr val="2D2E2D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16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rcado de trabalho — Foto: Criação O Globo">
            <a:extLst>
              <a:ext uri="{FF2B5EF4-FFF2-40B4-BE49-F238E27FC236}">
                <a16:creationId xmlns:a16="http://schemas.microsoft.com/office/drawing/2014/main" id="{4E3FD9F1-C45B-F9A8-A6CC-75C94C9D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" y="10551"/>
            <a:ext cx="5927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rcado de trabalho — Foto: Criação O Globo">
            <a:extLst>
              <a:ext uri="{FF2B5EF4-FFF2-40B4-BE49-F238E27FC236}">
                <a16:creationId xmlns:a16="http://schemas.microsoft.com/office/drawing/2014/main" id="{9FF4E69A-833B-A080-2DEF-D81EC093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551"/>
            <a:ext cx="6077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91F17AE-AFFA-4B90-22C7-04E5B668D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" y="112543"/>
            <a:ext cx="12162887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2CAE803-1442-5BA4-5BE0-3FAE49687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3" y="0"/>
            <a:ext cx="11887201" cy="679355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ACA32B3-6D92-7C8D-8AA4-CC29C26499C6}"/>
              </a:ext>
            </a:extLst>
          </p:cNvPr>
          <p:cNvSpPr txBox="1"/>
          <p:nvPr/>
        </p:nvSpPr>
        <p:spPr>
          <a:xfrm>
            <a:off x="1135966" y="564639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Francisco Gérson Marques de Lima* </a:t>
            </a:r>
          </a:p>
        </p:txBody>
      </p:sp>
    </p:spTree>
    <p:extLst>
      <p:ext uri="{BB962C8B-B14F-4D97-AF65-F5344CB8AC3E}">
        <p14:creationId xmlns:p14="http://schemas.microsoft.com/office/powerpoint/2010/main" val="188324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1B5F3A2-4146-1849-4B5D-800D88B5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6" y="17653"/>
            <a:ext cx="10585783" cy="684034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1058B0-3FF2-156A-DA65-0F3B5EE3D6CD}"/>
              </a:ext>
            </a:extLst>
          </p:cNvPr>
          <p:cNvSpPr txBox="1"/>
          <p:nvPr/>
        </p:nvSpPr>
        <p:spPr>
          <a:xfrm>
            <a:off x="1290710" y="636384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Francisco Gérson Marques de Lima* </a:t>
            </a:r>
          </a:p>
        </p:txBody>
      </p:sp>
    </p:spTree>
    <p:extLst>
      <p:ext uri="{BB962C8B-B14F-4D97-AF65-F5344CB8AC3E}">
        <p14:creationId xmlns:p14="http://schemas.microsoft.com/office/powerpoint/2010/main" val="178131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613F5B4-6912-0A6B-5002-B6382E804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24" y="126609"/>
            <a:ext cx="9264952" cy="673139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48AFF5-7DF8-BF06-798D-90B7F7135DE3}"/>
              </a:ext>
            </a:extLst>
          </p:cNvPr>
          <p:cNvSpPr txBox="1"/>
          <p:nvPr/>
        </p:nvSpPr>
        <p:spPr>
          <a:xfrm>
            <a:off x="1726809" y="625130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Francisco Gérson Marques de Lima* </a:t>
            </a:r>
          </a:p>
        </p:txBody>
      </p:sp>
    </p:spTree>
    <p:extLst>
      <p:ext uri="{BB962C8B-B14F-4D97-AF65-F5344CB8AC3E}">
        <p14:creationId xmlns:p14="http://schemas.microsoft.com/office/powerpoint/2010/main" val="229767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42B6E07-661D-8437-33D8-78D910FCD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" y="182880"/>
            <a:ext cx="12090823" cy="65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5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79392-2245-309B-2F08-DAC46903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Espaços de d</a:t>
            </a:r>
            <a:r>
              <a:rPr lang="pt-BR" b="1" dirty="0">
                <a:solidFill>
                  <a:schemeClr val="tx1"/>
                </a:solidFill>
              </a:rPr>
              <a:t>iálogo sindical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1C7BD5-0427-B1E3-83EA-10520D7A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640"/>
            <a:ext cx="10515600" cy="4814326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pt-BR" b="1" dirty="0"/>
              <a:t>1) primeiro espaço </a:t>
            </a:r>
            <a:r>
              <a:rPr lang="pt-BR" dirty="0"/>
              <a:t>foi destinado aos trabalhadores em geral, como resposta à Reforma Trabalhista, Terceirização, </a:t>
            </a:r>
            <a:r>
              <a:rPr lang="pt-BR" dirty="0" err="1"/>
              <a:t>Pejotização</a:t>
            </a:r>
            <a:r>
              <a:rPr lang="pt-BR" dirty="0"/>
              <a:t>, trabalhadores informais e conectados em plataformas digitais. Com o objetivo de promover o diálogo entre capital e trabalho para ajustar mudanças que prejudicaram os direitos dos trabalhadores e enfraqueceram a organização sindical nos governos Temer e Bolsonaro. Os decretos 11.477/23, 11.496/23 e 11.513/13 permitiram, respectivamente:</a:t>
            </a:r>
          </a:p>
          <a:p>
            <a:pPr marL="0" indent="0" algn="l">
              <a:buNone/>
            </a:pPr>
            <a:r>
              <a:rPr lang="pt-BR" dirty="0"/>
              <a:t>• a criação do GTI (grupo de trabalho interministerial) para elaboração de proposta de reestruturação das relações de trabalho e valorização da negociação coletiva;</a:t>
            </a:r>
          </a:p>
          <a:p>
            <a:pPr marL="0" indent="0" algn="l">
              <a:buNone/>
            </a:pPr>
            <a:r>
              <a:rPr lang="pt-BR" dirty="0"/>
              <a:t>• a retomada do CNT (Conselho Nacional do Trabalho), entre outros conselhos; e</a:t>
            </a:r>
          </a:p>
          <a:p>
            <a:pPr marL="0" indent="0" algn="l">
              <a:buNone/>
            </a:pPr>
            <a:r>
              <a:rPr lang="pt-BR" dirty="0"/>
              <a:t>• a proposta de regulamentação das atividades de prestação de serviços, transporte de bens, transporte de pessoas e outras atividades executadas por meio de plataformas tecnológicas, que resultou no envio ao Congresso do PLP (Projeto de Lei Complementar) 12/24, em discussão na Câmara dos Deputados.</a:t>
            </a:r>
          </a:p>
          <a:p>
            <a:pPr marL="0" indent="0" algn="l">
              <a:buNone/>
            </a:pPr>
            <a:r>
              <a:rPr lang="pt-BR" b="1" dirty="0"/>
              <a:t>2) segundo espaço </a:t>
            </a:r>
            <a:r>
              <a:rPr lang="pt-BR" dirty="0"/>
              <a:t>foi a reinstalação da MNNP (Mesa Nacional de Negociação Permanente) dos servidores públicos federais com a publicação da Portaria 3.634/23 e a instituição do GTI (Grupo de Trabalho Interministerial) para elaboração de proposta de regulamentação da negociação das relações de trabalho no âmbito da Administração Pública federal, prevista no Decreto 11.669/23.</a:t>
            </a:r>
          </a:p>
          <a:p>
            <a:pPr marL="0" indent="0" algn="l">
              <a:buNone/>
            </a:pPr>
            <a:r>
              <a:rPr lang="pt-BR" b="1" dirty="0"/>
              <a:t>3) terceiro espaço </a:t>
            </a:r>
            <a:r>
              <a:rPr lang="pt-BR" dirty="0"/>
              <a:t>— atendeu às reivindicações dos empregados públicos em estatais.</a:t>
            </a:r>
          </a:p>
          <a:p>
            <a:pPr marL="0" indent="0" algn="l">
              <a:buNone/>
            </a:pPr>
            <a:r>
              <a:rPr lang="pt-BR" dirty="0"/>
              <a:t>No âmbito do MGI (Ministério da Gestão e Inovação), liderado pela </a:t>
            </a:r>
            <a:r>
              <a:rPr lang="pt-BR" dirty="0" err="1"/>
              <a:t>Sest</a:t>
            </a:r>
            <a:r>
              <a:rPr lang="pt-BR" dirty="0"/>
              <a:t> (Secretaria de Coordenação e Governança das Estatais), foi criada mesa de negociação, com o propósito de discutir a derrubada ou buscar alternativas às normas que limitavam a negociação coletiva dos sindicatos, que representam os empregados de estatais.</a:t>
            </a:r>
          </a:p>
        </p:txBody>
      </p:sp>
    </p:spTree>
    <p:extLst>
      <p:ext uri="{BB962C8B-B14F-4D97-AF65-F5344CB8AC3E}">
        <p14:creationId xmlns:p14="http://schemas.microsoft.com/office/powerpoint/2010/main" val="1367142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1290</Words>
  <Application>Microsoft Office PowerPoint</Application>
  <PresentationFormat>Widescreen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Open Sans</vt:lpstr>
      <vt:lpstr>Verdana</vt:lpstr>
      <vt:lpstr>Tema do Office</vt:lpstr>
      <vt:lpstr>Reconfigurações no mundo do trabalho e as novas realidades das lutas sindicais</vt:lpstr>
      <vt:lpstr>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Espaços de diálogo sindical</vt:lpstr>
      <vt:lpstr>Agenda dos trabalhadores</vt:lpstr>
      <vt:lpstr>Desafios permanentes</vt:lpstr>
      <vt:lpstr>Eleições municipais</vt:lpstr>
      <vt:lpstr>Condições indispensáveis para os candidatos</vt:lpstr>
      <vt:lpstr>Condições indispensáveis para eleitores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Contatos Assessoria TI Contatos</dc:creator>
  <cp:lastModifiedBy>Contatos Assessoria TI Contatos</cp:lastModifiedBy>
  <cp:revision>29</cp:revision>
  <dcterms:created xsi:type="dcterms:W3CDTF">2024-08-21T00:55:06Z</dcterms:created>
  <dcterms:modified xsi:type="dcterms:W3CDTF">2024-08-21T16:06:00Z</dcterms:modified>
</cp:coreProperties>
</file>